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7" r:id="rId4"/>
    <p:sldMasterId id="2147483718" r:id="rId5"/>
    <p:sldMasterId id="214748371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y="5143500" cx="9144000"/>
  <p:notesSz cx="6858000" cy="9144000"/>
  <p:embeddedFontLst>
    <p:embeddedFont>
      <p:font typeface="IBM Plex Sans"/>
      <p:regular r:id="rId14"/>
      <p:bold r:id="rId15"/>
      <p:italic r:id="rId16"/>
      <p:boldItalic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IBM Plex Sans Medium"/>
      <p:regular r:id="rId22"/>
      <p:bold r:id="rId23"/>
      <p:italic r:id="rId24"/>
      <p:boldItalic r:id="rId25"/>
    </p:embeddedFont>
    <p:embeddedFont>
      <p:font typeface="Helvetica Neue"/>
      <p:regular r:id="rId26"/>
      <p:bold r:id="rId27"/>
      <p:italic r:id="rId28"/>
      <p:boldItalic r:id="rId29"/>
    </p:embeddedFont>
    <p:embeddedFont>
      <p:font typeface="IBM Plex Sans SemiBol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IBMPlexSans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IBMPlexSansMedium-italic.fntdata"/><Relationship Id="rId23" Type="http://schemas.openxmlformats.org/officeDocument/2006/relationships/font" Target="fonts/IBMPlexSansMedium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HelveticaNeue-regular.fntdata"/><Relationship Id="rId25" Type="http://schemas.openxmlformats.org/officeDocument/2006/relationships/font" Target="fonts/IBMPlexSansMedium-boldItalic.fntdata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HelveticaNeue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BMPlexSansSemiBold-bold.fntdata"/><Relationship Id="rId30" Type="http://schemas.openxmlformats.org/officeDocument/2006/relationships/font" Target="fonts/IBMPlexSansSemiBold-regular.fntdata"/><Relationship Id="rId11" Type="http://schemas.openxmlformats.org/officeDocument/2006/relationships/slide" Target="slides/slide4.xml"/><Relationship Id="rId33" Type="http://schemas.openxmlformats.org/officeDocument/2006/relationships/font" Target="fonts/IBMPlexSansSemiBold-boldItalic.fntdata"/><Relationship Id="rId10" Type="http://schemas.openxmlformats.org/officeDocument/2006/relationships/slide" Target="slides/slide3.xml"/><Relationship Id="rId32" Type="http://schemas.openxmlformats.org/officeDocument/2006/relationships/font" Target="fonts/IBMPlexSansSemiBold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font" Target="fonts/IBMPlexSans-bold.fntdata"/><Relationship Id="rId14" Type="http://schemas.openxmlformats.org/officeDocument/2006/relationships/font" Target="fonts/IBMPlexSans-regular.fntdata"/><Relationship Id="rId17" Type="http://schemas.openxmlformats.org/officeDocument/2006/relationships/font" Target="fonts/IBMPlexSans-boldItalic.fntdata"/><Relationship Id="rId16" Type="http://schemas.openxmlformats.org/officeDocument/2006/relationships/font" Target="fonts/IBMPlexSans-italic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b6fb78c72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3b6fb78c7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cbce5e0c1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3cbce5e0c1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ffc048c50_0_1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13ffc048c50_0_1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ffc048c50_0_5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стат значимая разница между группами не ок</a:t>
            </a:r>
            <a:endParaRPr/>
          </a:p>
        </p:txBody>
      </p:sp>
      <p:sp>
        <p:nvSpPr>
          <p:cNvPr id="424" name="Google Shape;424;g13ffc048c50_0_5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3ffc048c50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13ffc048c50_0_2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3ffc048c50_0_55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36" name="Google Shape;436;g13ffc048c50_0_55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1.png"/><Relationship Id="rId13" Type="http://schemas.openxmlformats.org/officeDocument/2006/relationships/image" Target="../media/image13.png"/><Relationship Id="rId1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3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3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Relationship Id="rId3" Type="http://schemas.openxmlformats.org/officeDocument/2006/relationships/image" Target="../media/image3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3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3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3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5.png"/><Relationship Id="rId3" Type="http://schemas.openxmlformats.org/officeDocument/2006/relationships/image" Target="../media/image4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9pPr>
          </a:lstStyle>
          <a:p/>
        </p:txBody>
      </p:sp>
      <p:pic>
        <p:nvPicPr>
          <p:cNvPr id="117" name="Google Shape;117;p1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1" showMasterSp="0">
  <p:cSld name="2_Только заголовок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2.png" id="122" name="Google Shape;122;p2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3)">
  <p:cSld name="20_Только заголовок_2_1_1_1_1_1">
    <p:bg>
      <p:bgPr>
        <a:solidFill>
          <a:srgbClr val="000000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11_Только заголовок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3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3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2)">
  <p:cSld name="2_Только заголовок_1_2_1_2_1_1">
    <p:bg>
      <p:bgPr>
        <a:solidFill>
          <a:srgbClr val="6E32E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">
  <p:cSld name="2_Только заголовок_1_2_2_1_1_1_1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(01)">
  <p:cSld name="3_Только заголовок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6"/>
          <p:cNvSpPr/>
          <p:nvPr/>
        </p:nvSpPr>
        <p:spPr>
          <a:xfrm>
            <a:off x="4572000" y="0"/>
            <a:ext cx="4572000" cy="2571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4572000" y="2571750"/>
            <a:ext cx="4572000" cy="257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idx="1" type="subTitle"/>
          </p:nvPr>
        </p:nvSpPr>
        <p:spPr>
          <a:xfrm>
            <a:off x="5091356" y="519133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6"/>
          <p:cNvSpPr txBox="1"/>
          <p:nvPr>
            <p:ph idx="2" type="subTitle"/>
          </p:nvPr>
        </p:nvSpPr>
        <p:spPr>
          <a:xfrm>
            <a:off x="5091356" y="3097267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">
  <p:cSld name="20_Только заголовок_2_1_1_1"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3" name="Google Shape;163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_1_1_1_1" showMasterSp="0">
  <p:cSld name="2_Только заголовок_1_2_2_1_1_1_1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165" name="Google Shape;165;p2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166" name="Google Shape;166;p29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518137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69" name="Google Shape;169;p2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 1">
  <p:cSld name="2_Только заголовок_1_2_2_1_1_1_1_3"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30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30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" name="Google Shape;176;p30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| Текст (01)">
  <p:cSld name="2_Только заголовок_1_2_2_1_1_1_2"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idx="1" type="subTitle"/>
          </p:nvPr>
        </p:nvSpPr>
        <p:spPr>
          <a:xfrm>
            <a:off x="69873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>
            <p:ph idx="2" type="subTitle"/>
          </p:nvPr>
        </p:nvSpPr>
        <p:spPr>
          <a:xfrm>
            <a:off x="518138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1"/>
          <p:cNvSpPr txBox="1"/>
          <p:nvPr>
            <p:ph idx="3" type="subTitle"/>
          </p:nvPr>
        </p:nvSpPr>
        <p:spPr>
          <a:xfrm>
            <a:off x="26745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1"/>
          <p:cNvSpPr txBox="1"/>
          <p:nvPr>
            <p:ph idx="4" type="subTitle"/>
          </p:nvPr>
        </p:nvSpPr>
        <p:spPr>
          <a:xfrm>
            <a:off x="48309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2">
  <p:cSld name="20_Только заголовок_2_1_1_1_2"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0" name="Google Shape;190;p3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2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3" name="Google Shape;193;p34"/>
          <p:cNvSpPr txBox="1"/>
          <p:nvPr>
            <p:ph idx="1" type="subTitle"/>
          </p:nvPr>
        </p:nvSpPr>
        <p:spPr>
          <a:xfrm>
            <a:off x="470474" y="3162907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4" name="Google Shape;194;p34"/>
          <p:cNvSpPr txBox="1"/>
          <p:nvPr>
            <p:ph idx="11" type="ftr"/>
          </p:nvPr>
        </p:nvSpPr>
        <p:spPr>
          <a:xfrm>
            <a:off x="3108960" y="4783456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5" name="Google Shape;195;p34"/>
          <p:cNvSpPr txBox="1"/>
          <p:nvPr>
            <p:ph idx="10" type="dt"/>
          </p:nvPr>
        </p:nvSpPr>
        <p:spPr>
          <a:xfrm>
            <a:off x="457200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4"/>
          <p:cNvSpPr txBox="1"/>
          <p:nvPr>
            <p:ph idx="12" type="sldNum"/>
          </p:nvPr>
        </p:nvSpPr>
        <p:spPr>
          <a:xfrm>
            <a:off x="6583681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9" name="Google Shape;19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3" name="Google Shape;20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 2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205" name="Google Shape;205;p3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7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07" name="Google Shape;207;p37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7"/>
          <p:cNvSpPr txBox="1"/>
          <p:nvPr>
            <p:ph idx="12" type="sldNum"/>
          </p:nvPr>
        </p:nvSpPr>
        <p:spPr>
          <a:xfrm>
            <a:off x="4419600" y="463034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1" name="Google Shape;211;p38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212" name="Google Shape;212;p3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3" name="Google Shape;213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4" name="Google Shape;214;p3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8" name="Google Shape;218;p40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9" name="Google Shape;21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0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3" name="Google Shape;223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4" name="Google Shape;224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8" name="Google Shape;228;p42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" name="Google Shape;229;p42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1" name="Google Shape;23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2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3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3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3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8" name="Google Shape;238;p43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9" name="Google Shape;239;p43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0" name="Google Shape;240;p43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1" name="Google Shape;241;p43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2" name="Google Shape;242;p43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3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3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3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3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p43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5" name="Google Shape;25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3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9" name="Google Shape;259;p44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0" name="Google Shape;260;p44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1" name="Google Shape;261;p44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2" name="Google Shape;262;p44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7" name="Google Shape;267;p44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8" name="Google Shape;268;p44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9" name="Google Shape;269;p44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0" name="Google Shape;270;p44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1" name="Google Shape;27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4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75" name="Google Shape;275;p45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2" name="Google Shape;28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6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6" name="Google Shape;28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8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0" name="Google Shape;29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4" name="Google Shape;294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9" name="Google Shape;299;p5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4" name="Google Shape;304;p5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4" name="Google Shape;314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5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22" name="Google Shape;322;p55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6" name="Google Shape;326;p56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27" name="Google Shape;3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1" name="Google Shape;3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33" name="Google Shape;33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7" name="Google Shape;3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3" name="Google Shape;34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8" name="Google Shape;348;p60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49" name="Google Shape;349;p60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50" name="Google Shape;350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3" showMasterSp="0">
  <p:cSld name="2_Только заголовок_1_3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363" name="Google Shape;363;p6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png" id="364" name="Google Shape;364;p65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5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65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■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●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67" name="Google Shape;367;p65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68" name="Google Shape;368;p6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6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371" name="Google Shape;371;p66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372" name="Google Shape;372;p66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sz="1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3" name="Google Shape;373;p66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7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Char char="●"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6" name="Google Shape;376;p67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7" name="Google Shape;377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8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0" name="Google Shape;380;p68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1" name="Google Shape;381;p6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2" name="Google Shape;382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3" name="Google Shape;383;p6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OBJECT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9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6" name="Google Shape;386;p69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7" name="Google Shape;387;p6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8" name="Google Shape;388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9" name="Google Shape;389;p6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0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■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●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92" name="Google Shape;392;p70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descr="image1.png" id="393" name="Google Shape;393;p7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7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_1">
    <p:bg>
      <p:bgPr>
        <a:solidFill>
          <a:srgbClr val="FFFFFF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1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7" name="Google Shape;397;p71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9pPr>
          </a:lstStyle>
          <a:p/>
        </p:txBody>
      </p:sp>
      <p:pic>
        <p:nvPicPr>
          <p:cNvPr id="398" name="Google Shape;398;p7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01" name="Google Shape;401;p7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65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ive.google.com/file/d/1XYk_NrBvrpx9IEA-_0gSndcINuoGudW6/view?usp=shar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file/d/1IGMgJP_XqQwA6h_w1KYG7TQJhS15h4c4/view?usp=sharing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3"/>
          <p:cNvSpPr txBox="1"/>
          <p:nvPr>
            <p:ph type="title"/>
          </p:nvPr>
        </p:nvSpPr>
        <p:spPr>
          <a:xfrm>
            <a:off x="540000" y="1215225"/>
            <a:ext cx="3852000" cy="105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A/B тестирование</a:t>
            </a:r>
            <a:endParaRPr/>
          </a:p>
        </p:txBody>
      </p:sp>
      <p:sp>
        <p:nvSpPr>
          <p:cNvPr id="407" name="Google Shape;407;p73"/>
          <p:cNvSpPr txBox="1"/>
          <p:nvPr>
            <p:ph idx="1" type="subTitle"/>
          </p:nvPr>
        </p:nvSpPr>
        <p:spPr>
          <a:xfrm>
            <a:off x="63500" y="2612575"/>
            <a:ext cx="4688400" cy="169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2"/>
                </a:solidFill>
              </a:rPr>
              <a:t>Семинар 8</a:t>
            </a:r>
            <a:endParaRPr sz="1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accent2"/>
                </a:solidFill>
              </a:rPr>
              <a:t>Python применение стат критериев на практике - пайплайн оценки а/б</a:t>
            </a:r>
            <a:endParaRPr sz="18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accent2"/>
              </a:solidFill>
            </a:endParaRPr>
          </a:p>
        </p:txBody>
      </p:sp>
      <p:pic>
        <p:nvPicPr>
          <p:cNvPr id="408" name="Google Shape;40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4"/>
          <p:cNvSpPr txBox="1"/>
          <p:nvPr>
            <p:ph idx="4294967295" type="title"/>
          </p:nvPr>
        </p:nvSpPr>
        <p:spPr>
          <a:xfrm>
            <a:off x="510725" y="390750"/>
            <a:ext cx="5958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6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этом уроке мы </a:t>
            </a:r>
            <a:r>
              <a:rPr b="1" lang="ru" sz="1600">
                <a:solidFill>
                  <a:srgbClr val="2C2D30"/>
                </a:solidFill>
              </a:rPr>
              <a:t>разберем</a:t>
            </a:r>
            <a:endParaRPr sz="2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4" name="Google Shape;414;p74"/>
          <p:cNvSpPr txBox="1"/>
          <p:nvPr/>
        </p:nvSpPr>
        <p:spPr>
          <a:xfrm>
            <a:off x="540000" y="1168500"/>
            <a:ext cx="5244300" cy="22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D30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000"/>
              <a:buChar char="💡"/>
            </a:pPr>
            <a:r>
              <a:rPr lang="ru" sz="1000">
                <a:solidFill>
                  <a:schemeClr val="dk1"/>
                </a:solidFill>
              </a:rPr>
              <a:t>Закрепим знания полученные на лекции по использованию стат методов оценки экспериментов на Python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415" name="Google Shape;41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2277" y="2519998"/>
            <a:ext cx="2602225" cy="16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5"/>
          <p:cNvSpPr txBox="1"/>
          <p:nvPr>
            <p:ph idx="1" type="body"/>
          </p:nvPr>
        </p:nvSpPr>
        <p:spPr>
          <a:xfrm>
            <a:off x="4846890" y="647250"/>
            <a:ext cx="42000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-349250" lvl="0" marL="419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ru" sz="2100">
                <a:latin typeface="Arial"/>
                <a:ea typeface="Arial"/>
                <a:cs typeface="Arial"/>
                <a:sym typeface="Arial"/>
              </a:rPr>
              <a:t>Обсудим задания для работы в сессионных залах.</a:t>
            </a:r>
            <a:endParaRPr/>
          </a:p>
          <a:p>
            <a:pPr indent="-349250" lvl="0" marL="419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ru" sz="2100">
                <a:latin typeface="Arial"/>
                <a:ea typeface="Arial"/>
                <a:cs typeface="Arial"/>
                <a:sym typeface="Arial"/>
              </a:rPr>
              <a:t>Начнём работу в группах.</a:t>
            </a:r>
            <a:endParaRPr/>
          </a:p>
          <a:p>
            <a:pPr indent="-349250" lvl="0" marL="419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ru" sz="2100">
                <a:latin typeface="Arial"/>
                <a:ea typeface="Arial"/>
                <a:cs typeface="Arial"/>
                <a:sym typeface="Arial"/>
              </a:rPr>
              <a:t>Обсудим результаты.</a:t>
            </a:r>
            <a:endParaRPr/>
          </a:p>
        </p:txBody>
      </p:sp>
      <p:sp>
        <p:nvSpPr>
          <p:cNvPr id="421" name="Google Shape;421;p75"/>
          <p:cNvSpPr txBox="1"/>
          <p:nvPr>
            <p:ph type="title"/>
          </p:nvPr>
        </p:nvSpPr>
        <p:spPr>
          <a:xfrm>
            <a:off x="388601" y="389334"/>
            <a:ext cx="2633100" cy="30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</a:pPr>
            <a:r>
              <a:t/>
            </a:r>
            <a:endParaRPr b="1" i="0" sz="3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</a:pPr>
            <a:r>
              <a:rPr b="1" i="0" lang="ru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План </a:t>
            </a:r>
            <a:br>
              <a:rPr b="1" i="0" lang="ru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ru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вебинара: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6"/>
          <p:cNvSpPr txBox="1"/>
          <p:nvPr/>
        </p:nvSpPr>
        <p:spPr>
          <a:xfrm>
            <a:off x="384225" y="8578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Задание</a:t>
            </a: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/>
          </a:p>
        </p:txBody>
      </p:sp>
      <p:sp>
        <p:nvSpPr>
          <p:cNvPr id="427" name="Google Shape;427;p76"/>
          <p:cNvSpPr txBox="1"/>
          <p:nvPr/>
        </p:nvSpPr>
        <p:spPr>
          <a:xfrm>
            <a:off x="598725" y="1307899"/>
            <a:ext cx="8169600" cy="16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rgbClr val="434343"/>
                </a:solidFill>
              </a:rPr>
              <a:t>Оцените результаты эксперимента :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rgbClr val="434343"/>
                </a:solidFill>
              </a:rPr>
              <a:t>Стат значимо ли отличается ARPU в двух группах ? Какие рекомендации дадите менеджеру?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Решение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7"/>
          <p:cNvSpPr/>
          <p:nvPr/>
        </p:nvSpPr>
        <p:spPr>
          <a:xfrm>
            <a:off x="519600" y="571500"/>
            <a:ext cx="2238600" cy="6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7"/>
          <p:cNvSpPr txBox="1"/>
          <p:nvPr/>
        </p:nvSpPr>
        <p:spPr>
          <a:xfrm>
            <a:off x="2940999" y="2138606"/>
            <a:ext cx="4891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Подводим </a:t>
            </a:r>
            <a:r>
              <a:rPr lang="ru" sz="3000"/>
              <a:t>итоги</a:t>
            </a: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8"/>
          <p:cNvSpPr txBox="1"/>
          <p:nvPr>
            <p:ph type="title"/>
          </p:nvPr>
        </p:nvSpPr>
        <p:spPr>
          <a:xfrm>
            <a:off x="452989" y="571438"/>
            <a:ext cx="52296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Практическое задание</a:t>
            </a:r>
            <a:endParaRPr/>
          </a:p>
        </p:txBody>
      </p:sp>
      <p:sp>
        <p:nvSpPr>
          <p:cNvPr id="439" name="Google Shape;439;p7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7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7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7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78"/>
          <p:cNvSpPr txBox="1"/>
          <p:nvPr/>
        </p:nvSpPr>
        <p:spPr>
          <a:xfrm>
            <a:off x="409675" y="1369925"/>
            <a:ext cx="8039100" cy="3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На сайте запущен А/В тест с целью увеличить доход. В приложенном excel файле вы найдете сырые данные по результатам эксперимента – user_id, тип выборки variant_name и доход принесенный пользователем revenue.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Проанализируйте результаты эксперимента и напишите свои рекомендации менеджеру.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AB_Test_Results.xlsx</a:t>
            </a:r>
            <a:endParaRPr b="1" sz="1300">
              <a:solidFill>
                <a:srgbClr val="3F5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5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44" name="Google Shape;444;p7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7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83643">
            <a:off x="8398456" y="2239154"/>
            <a:ext cx="665198" cy="66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8575" y="349137"/>
            <a:ext cx="1005300" cy="1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